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5" r:id="rId1"/>
  </p:sldMasterIdLst>
  <p:sldIdLst>
    <p:sldId id="256" r:id="rId2"/>
    <p:sldId id="261" r:id="rId3"/>
    <p:sldId id="259" r:id="rId4"/>
    <p:sldId id="258" r:id="rId5"/>
    <p:sldId id="260" r:id="rId6"/>
    <p:sldId id="263" r:id="rId7"/>
    <p:sldId id="264" r:id="rId8"/>
    <p:sldId id="265" r:id="rId9"/>
    <p:sldId id="266" r:id="rId10"/>
    <p:sldId id="267" r:id="rId11"/>
    <p:sldId id="268" r:id="rId12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469" autoAdjust="0"/>
    <p:restoredTop sz="94660"/>
  </p:normalViewPr>
  <p:slideViewPr>
    <p:cSldViewPr>
      <p:cViewPr varScale="1">
        <p:scale>
          <a:sx n="125" d="100"/>
          <a:sy n="125" d="100"/>
        </p:scale>
        <p:origin x="-149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5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9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0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</p:grpSp>
        <p:sp>
          <p:nvSpPr>
            <p:cNvPr id="6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>
                <a:latin typeface="굴림" charset="-127"/>
                <a:ea typeface="굴림" charset="-127"/>
              </a:endParaRPr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>
                <a:latin typeface="굴림" charset="-127"/>
                <a:ea typeface="굴림" charset="-127"/>
              </a:endParaRPr>
            </a:p>
          </p:txBody>
        </p:sp>
      </p:grpSp>
      <p:sp>
        <p:nvSpPr>
          <p:cNvPr id="15371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15372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3A07B904-DE12-4271-BB15-E0FD7FCCED1C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535797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B9BF07-400E-4FCA-B226-68911B416E70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9299894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01EF89-CD32-484F-AF87-409A616AE12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51553626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내용 개체 틀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>
          <a:xfrm>
            <a:off x="457200" y="625157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1"/>
          </p:nvPr>
        </p:nvSpPr>
        <p:spPr>
          <a:xfrm>
            <a:off x="6553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6E3647C-2511-4352-AA5C-D828675E152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2"/>
          </p:nvPr>
        </p:nvSpPr>
        <p:spPr>
          <a:xfrm>
            <a:off x="3124200" y="6248400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7081700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E3BB0D-A6A6-43AF-A5FF-7E0D9C3C8B3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2402147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D2093A-171E-40F8-A91C-D46C624A9F2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8596509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1781645-157C-43D2-A729-8CED176F7CF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9816767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ACDB5A7-D3F5-4D30-A512-A6B0EED2C27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9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38836042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1E2D01-B32A-4C53-A494-BDF498F1478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3350415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E17388A-5707-47B4-85D4-F0AD0287614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4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364225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B3CA737-C659-4464-94ED-6CA6C6B2D1D8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8797189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294C1F-AE89-4630-B1C3-95CCA99205C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4213635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 smtClean="0">
                <a:latin typeface="굴림" charset="-127"/>
                <a:ea typeface="굴림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 smtClean="0">
                <a:latin typeface="굴림" charset="-127"/>
                <a:ea typeface="굴림" charset="-127"/>
              </a:defRPr>
            </a:lvl1pPr>
          </a:lstStyle>
          <a:p>
            <a:pPr>
              <a:defRPr/>
            </a:pPr>
            <a:fld id="{54524BEA-3B85-4F38-84CD-5F494AAA2A6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1032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14342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4343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4344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4345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  <p:sp>
            <p:nvSpPr>
              <p:cNvPr id="14346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>
                  <a:latin typeface="굴림" charset="-127"/>
                  <a:ea typeface="굴림" charset="-127"/>
                </a:endParaRPr>
              </a:p>
            </p:txBody>
          </p:sp>
        </p:grpSp>
        <p:sp>
          <p:nvSpPr>
            <p:cNvPr id="14347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>
                <a:latin typeface="굴림" charset="-127"/>
                <a:ea typeface="굴림" charset="-127"/>
              </a:endParaRPr>
            </a:p>
          </p:txBody>
        </p:sp>
        <p:sp>
          <p:nvSpPr>
            <p:cNvPr id="14348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>
                <a:latin typeface="굴림" charset="-127"/>
                <a:ea typeface="굴림" charset="-127"/>
              </a:endParaRPr>
            </a:p>
          </p:txBody>
        </p:sp>
      </p:grpSp>
      <p:sp>
        <p:nvSpPr>
          <p:cNvPr id="14349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4350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 smtClean="0">
                <a:latin typeface="굴림" charset="-127"/>
                <a:ea typeface="굴림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351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79" r:id="rId1"/>
    <p:sldLayoutId id="2147483677" r:id="rId2"/>
    <p:sldLayoutId id="2147483676" r:id="rId3"/>
    <p:sldLayoutId id="2147483675" r:id="rId4"/>
    <p:sldLayoutId id="2147483674" r:id="rId5"/>
    <p:sldLayoutId id="2147483673" r:id="rId6"/>
    <p:sldLayoutId id="2147483672" r:id="rId7"/>
    <p:sldLayoutId id="2147483671" r:id="rId8"/>
    <p:sldLayoutId id="2147483670" r:id="rId9"/>
    <p:sldLayoutId id="2147483669" r:id="rId10"/>
    <p:sldLayoutId id="2147483668" r:id="rId11"/>
    <p:sldLayoutId id="2147483678" r:id="rId12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kumimoji="1"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n"/>
        <a:defRPr kumimoji="1"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//upload.wikimedia.org/wikipedia/commons/5/57/Metal-EDTA.png" TargetMode="External"/><Relationship Id="rId1" Type="http://schemas.openxmlformats.org/officeDocument/2006/relationships/slideLayout" Target="../slideLayouts/slideLayout12.xml"/><Relationship Id="rId5" Type="http://schemas.openxmlformats.org/officeDocument/2006/relationships/hyperlink" Target="//en.wikipedia.org/wiki/chelate" TargetMode="External"/><Relationship Id="rId4" Type="http://schemas.openxmlformats.org/officeDocument/2006/relationships/hyperlink" Target="//en.wikipedia.org/wiki/EDTA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altLang="ko-KR" sz="4000" smtClean="0">
                <a:latin typeface="Times New Roman" pitchFamily="18" charset="0"/>
              </a:rPr>
              <a:t>Ch. 4. AQUEOUS COMPLEXES</a:t>
            </a:r>
            <a:endParaRPr lang="ko-KR" altLang="en-US" sz="4000" smtClean="0">
              <a:latin typeface="Times New Roman" pitchFamily="18" charset="0"/>
            </a:endParaRP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n-US" altLang="ko-KR" sz="2800" smtClean="0">
                <a:latin typeface="Times New Roman" pitchFamily="18" charset="0"/>
              </a:rPr>
              <a:t> 4-1. A Few Definitions</a:t>
            </a:r>
          </a:p>
          <a:p>
            <a:pPr lvl="1" eaLnBrk="1" hangingPunct="1"/>
            <a:r>
              <a:rPr lang="en-US" altLang="ko-KR" sz="2400" smtClean="0">
                <a:latin typeface="Times New Roman" pitchFamily="18" charset="0"/>
              </a:rPr>
              <a:t>Aqueous complexes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Association of dissolved (c,a)ions or molecules</a:t>
            </a:r>
          </a:p>
          <a:p>
            <a:pPr lvl="1" eaLnBrk="1" hangingPunct="1"/>
            <a:r>
              <a:rPr lang="en-US" altLang="ko-KR" sz="2400" smtClean="0">
                <a:latin typeface="Times New Roman" pitchFamily="18" charset="0"/>
              </a:rPr>
              <a:t>Ligands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Ions or molecules binding to a central metal to form a complex (by donating electron pair) </a:t>
            </a:r>
          </a:p>
          <a:p>
            <a:pPr lvl="1" eaLnBrk="1" hangingPunct="1"/>
            <a:r>
              <a:rPr lang="en-US" altLang="ko-KR" sz="2400" smtClean="0">
                <a:latin typeface="Times New Roman" pitchFamily="18" charset="0"/>
              </a:rPr>
              <a:t>Addend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Pieces of complexes (either cations or anions)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Monodendate (Cl</a:t>
            </a:r>
            <a:r>
              <a:rPr lang="en-US" altLang="ko-KR" sz="2000" baseline="30000" smtClean="0">
                <a:latin typeface="Times New Roman" pitchFamily="18" charset="0"/>
              </a:rPr>
              <a:t>-</a:t>
            </a:r>
            <a:r>
              <a:rPr lang="en-US" altLang="ko-KR" sz="2000" smtClean="0">
                <a:latin typeface="Times New Roman" pitchFamily="18" charset="0"/>
              </a:rPr>
              <a:t>), bidendate (CO</a:t>
            </a:r>
            <a:r>
              <a:rPr lang="en-US" altLang="ko-KR" sz="2000" baseline="-25000" smtClean="0">
                <a:latin typeface="Times New Roman" pitchFamily="18" charset="0"/>
              </a:rPr>
              <a:t>3</a:t>
            </a:r>
            <a:r>
              <a:rPr lang="en-US" altLang="ko-KR" sz="2000" baseline="30000" smtClean="0">
                <a:latin typeface="Times New Roman" pitchFamily="18" charset="0"/>
              </a:rPr>
              <a:t>2-</a:t>
            </a:r>
            <a:r>
              <a:rPr lang="en-US" altLang="ko-KR" sz="2000" smtClean="0">
                <a:latin typeface="Times New Roman" pitchFamily="18" charset="0"/>
              </a:rPr>
              <a:t>), polydendate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Chelates</a:t>
            </a:r>
          </a:p>
          <a:p>
            <a:pPr lvl="1" eaLnBrk="1" hangingPunct="1"/>
            <a:r>
              <a:rPr lang="en-US" altLang="ko-KR" sz="2400" smtClean="0">
                <a:latin typeface="Times New Roman" pitchFamily="18" charset="0"/>
              </a:rPr>
              <a:t>P. 91, Table 3.2</a:t>
            </a:r>
          </a:p>
          <a:p>
            <a:pPr eaLnBrk="1" hangingPunct="1"/>
            <a:endParaRPr lang="en-US" altLang="ko-KR" sz="280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/>
            <a:r>
              <a:rPr lang="en-US" altLang="ko-KR" smtClean="0">
                <a:latin typeface="Times New Roman" pitchFamily="18" charset="0"/>
              </a:rPr>
              <a:t>4-9. Thermodynamics of Complexation</a:t>
            </a:r>
          </a:p>
          <a:p>
            <a:pPr lvl="1" eaLnBrk="1" hangingPunct="1"/>
            <a:endParaRPr lang="en-US" altLang="ko-KR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mtClean="0">
                <a:latin typeface="Symbol" pitchFamily="18" charset="2"/>
              </a:rPr>
              <a:t>D</a:t>
            </a:r>
            <a:r>
              <a:rPr lang="en-US" altLang="ko-KR" smtClean="0">
                <a:latin typeface="Times New Roman" pitchFamily="18" charset="0"/>
              </a:rPr>
              <a:t>G</a:t>
            </a:r>
            <a:r>
              <a:rPr lang="en-US" altLang="ko-KR" baseline="30000" smtClean="0">
                <a:latin typeface="Times New Roman" pitchFamily="18" charset="0"/>
              </a:rPr>
              <a:t>o</a:t>
            </a:r>
            <a:r>
              <a:rPr lang="en-US" altLang="ko-KR" smtClean="0">
                <a:latin typeface="Times New Roman" pitchFamily="18" charset="0"/>
              </a:rPr>
              <a:t> = -RT ln K</a:t>
            </a:r>
            <a:r>
              <a:rPr lang="en-US" altLang="ko-KR" baseline="-25000" smtClean="0">
                <a:latin typeface="Times New Roman" pitchFamily="18" charset="0"/>
              </a:rPr>
              <a:t>assoc</a:t>
            </a:r>
          </a:p>
          <a:p>
            <a:pPr lvl="1" eaLnBrk="1" hangingPunct="1"/>
            <a:r>
              <a:rPr lang="en-US" altLang="ko-KR" smtClean="0">
                <a:latin typeface="Symbol" pitchFamily="18" charset="2"/>
              </a:rPr>
              <a:t>D</a:t>
            </a:r>
            <a:r>
              <a:rPr lang="en-US" altLang="ko-KR" smtClean="0">
                <a:latin typeface="Times New Roman" pitchFamily="18" charset="0"/>
              </a:rPr>
              <a:t>G</a:t>
            </a:r>
            <a:r>
              <a:rPr lang="en-US" altLang="ko-KR" baseline="30000" smtClean="0">
                <a:latin typeface="Times New Roman" pitchFamily="18" charset="0"/>
              </a:rPr>
              <a:t>o</a:t>
            </a:r>
            <a:r>
              <a:rPr lang="en-US" altLang="ko-KR" smtClean="0">
                <a:latin typeface="Times New Roman" pitchFamily="18" charset="0"/>
              </a:rPr>
              <a:t> = </a:t>
            </a:r>
            <a:r>
              <a:rPr lang="en-US" altLang="ko-KR" smtClean="0">
                <a:latin typeface="Symbol" pitchFamily="18" charset="2"/>
              </a:rPr>
              <a:t>D</a:t>
            </a:r>
            <a:r>
              <a:rPr lang="en-US" altLang="ko-KR" smtClean="0">
                <a:latin typeface="Times New Roman" pitchFamily="18" charset="0"/>
              </a:rPr>
              <a:t>G</a:t>
            </a:r>
            <a:r>
              <a:rPr lang="en-US" altLang="ko-KR" baseline="30000" smtClean="0">
                <a:latin typeface="Times New Roman" pitchFamily="18" charset="0"/>
              </a:rPr>
              <a:t>o</a:t>
            </a:r>
            <a:r>
              <a:rPr lang="en-US" altLang="ko-KR" smtClean="0">
                <a:latin typeface="Times New Roman" pitchFamily="18" charset="0"/>
              </a:rPr>
              <a:t> - T</a:t>
            </a:r>
            <a:r>
              <a:rPr lang="en-US" altLang="ko-KR" smtClean="0">
                <a:latin typeface="Symbol" pitchFamily="18" charset="2"/>
              </a:rPr>
              <a:t>D</a:t>
            </a:r>
            <a:r>
              <a:rPr lang="en-US" altLang="ko-KR" smtClean="0">
                <a:latin typeface="Times New Roman" pitchFamily="18" charset="0"/>
              </a:rPr>
              <a:t>S</a:t>
            </a:r>
            <a:r>
              <a:rPr lang="en-US" altLang="ko-KR" baseline="30000" smtClean="0">
                <a:latin typeface="Times New Roman" pitchFamily="18" charset="0"/>
              </a:rPr>
              <a:t>o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Mostly due to entropy change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 </a:t>
            </a:r>
            <a:r>
              <a:rPr lang="en-US" altLang="ko-KR" smtClean="0">
                <a:latin typeface="Symbol" pitchFamily="18" charset="2"/>
              </a:rPr>
              <a:t>D</a:t>
            </a:r>
            <a:r>
              <a:rPr lang="en-US" altLang="ko-KR" smtClean="0">
                <a:latin typeface="Times New Roman" pitchFamily="18" charset="0"/>
              </a:rPr>
              <a:t>S</a:t>
            </a:r>
            <a:r>
              <a:rPr lang="en-US" altLang="ko-KR" baseline="30000" smtClean="0">
                <a:latin typeface="Times New Roman" pitchFamily="18" charset="0"/>
              </a:rPr>
              <a:t>o</a:t>
            </a:r>
            <a:r>
              <a:rPr lang="en-US" altLang="ko-KR" smtClean="0">
                <a:latin typeface="Times New Roman" pitchFamily="18" charset="0"/>
              </a:rPr>
              <a:t> = </a:t>
            </a:r>
            <a:r>
              <a:rPr lang="en-US" altLang="ko-KR" smtClean="0">
                <a:latin typeface="Symbol" pitchFamily="18" charset="2"/>
              </a:rPr>
              <a:t>D</a:t>
            </a:r>
            <a:r>
              <a:rPr lang="en-US" altLang="ko-KR" smtClean="0">
                <a:latin typeface="Times New Roman" pitchFamily="18" charset="0"/>
              </a:rPr>
              <a:t>S</a:t>
            </a:r>
            <a:r>
              <a:rPr lang="en-US" altLang="ko-KR" baseline="30000" smtClean="0">
                <a:latin typeface="Times New Roman" pitchFamily="18" charset="0"/>
              </a:rPr>
              <a:t>o</a:t>
            </a:r>
            <a:r>
              <a:rPr lang="en-US" altLang="ko-KR" baseline="-25000" smtClean="0">
                <a:latin typeface="Times New Roman" pitchFamily="18" charset="0"/>
              </a:rPr>
              <a:t>net charge</a:t>
            </a:r>
            <a:r>
              <a:rPr lang="en-US" altLang="ko-KR" smtClean="0">
                <a:latin typeface="Times New Roman" pitchFamily="18" charset="0"/>
              </a:rPr>
              <a:t> + </a:t>
            </a:r>
            <a:r>
              <a:rPr lang="en-US" altLang="ko-KR" smtClean="0">
                <a:latin typeface="Symbol" pitchFamily="18" charset="2"/>
              </a:rPr>
              <a:t>D</a:t>
            </a:r>
            <a:r>
              <a:rPr lang="en-US" altLang="ko-KR" smtClean="0">
                <a:latin typeface="Times New Roman" pitchFamily="18" charset="0"/>
              </a:rPr>
              <a:t>S</a:t>
            </a:r>
            <a:r>
              <a:rPr lang="en-US" altLang="ko-KR" baseline="30000" smtClean="0">
                <a:latin typeface="Times New Roman" pitchFamily="18" charset="0"/>
              </a:rPr>
              <a:t>o</a:t>
            </a:r>
            <a:r>
              <a:rPr lang="en-US" altLang="ko-KR" baseline="-25000" smtClean="0">
                <a:latin typeface="Times New Roman" pitchFamily="18" charset="0"/>
              </a:rPr>
              <a:t>tr</a:t>
            </a:r>
            <a:r>
              <a:rPr lang="en-US" altLang="ko-KR" smtClean="0">
                <a:latin typeface="Times New Roman" pitchFamily="18" charset="0"/>
              </a:rPr>
              <a:t> + </a:t>
            </a:r>
            <a:r>
              <a:rPr lang="en-US" altLang="ko-KR" smtClean="0">
                <a:latin typeface="Symbol" pitchFamily="18" charset="2"/>
              </a:rPr>
              <a:t>D</a:t>
            </a:r>
            <a:r>
              <a:rPr lang="en-US" altLang="ko-KR" smtClean="0">
                <a:latin typeface="Times New Roman" pitchFamily="18" charset="0"/>
              </a:rPr>
              <a:t>S</a:t>
            </a:r>
            <a:r>
              <a:rPr lang="en-US" altLang="ko-KR" baseline="30000" smtClean="0">
                <a:latin typeface="Times New Roman" pitchFamily="18" charset="0"/>
              </a:rPr>
              <a:t>o</a:t>
            </a:r>
            <a:r>
              <a:rPr lang="en-US" altLang="ko-KR" baseline="-25000" smtClean="0">
                <a:latin typeface="Times New Roman" pitchFamily="18" charset="0"/>
              </a:rPr>
              <a:t>rot</a:t>
            </a:r>
            <a:r>
              <a:rPr lang="en-US" altLang="ko-KR" smtClean="0">
                <a:latin typeface="Times New Roman" pitchFamily="18" charset="0"/>
              </a:rPr>
              <a:t> + </a:t>
            </a:r>
            <a:r>
              <a:rPr lang="en-US" altLang="ko-KR" smtClean="0">
                <a:latin typeface="Symbol" pitchFamily="18" charset="2"/>
              </a:rPr>
              <a:t>D</a:t>
            </a:r>
            <a:r>
              <a:rPr lang="en-US" altLang="ko-KR" smtClean="0">
                <a:latin typeface="Times New Roman" pitchFamily="18" charset="0"/>
              </a:rPr>
              <a:t>S</a:t>
            </a:r>
            <a:r>
              <a:rPr lang="en-US" altLang="ko-KR" baseline="30000" smtClean="0">
                <a:latin typeface="Times New Roman" pitchFamily="18" charset="0"/>
              </a:rPr>
              <a:t>o</a:t>
            </a:r>
            <a:r>
              <a:rPr lang="en-US" altLang="ko-KR" baseline="-25000" smtClean="0">
                <a:latin typeface="Times New Roman" pitchFamily="18" charset="0"/>
              </a:rPr>
              <a:t>vibr</a:t>
            </a:r>
            <a:r>
              <a:rPr lang="en-US" altLang="ko-KR" smtClean="0">
                <a:latin typeface="Times New Roman" pitchFamily="18" charset="0"/>
              </a:rPr>
              <a:t> + </a:t>
            </a:r>
            <a:r>
              <a:rPr lang="en-US" altLang="ko-KR" smtClean="0">
                <a:latin typeface="Symbol" pitchFamily="18" charset="2"/>
              </a:rPr>
              <a:t>D</a:t>
            </a:r>
            <a:r>
              <a:rPr lang="en-US" altLang="ko-KR" smtClean="0">
                <a:latin typeface="Times New Roman" pitchFamily="18" charset="0"/>
              </a:rPr>
              <a:t>S</a:t>
            </a:r>
            <a:r>
              <a:rPr lang="en-US" altLang="ko-KR" baseline="30000" smtClean="0">
                <a:latin typeface="Times New Roman" pitchFamily="18" charset="0"/>
              </a:rPr>
              <a:t>o</a:t>
            </a:r>
            <a:r>
              <a:rPr lang="en-US" altLang="ko-KR" baseline="-25000" smtClean="0">
                <a:latin typeface="Times New Roman" pitchFamily="18" charset="0"/>
              </a:rPr>
              <a:t>dehyd</a:t>
            </a:r>
          </a:p>
          <a:p>
            <a:pPr lvl="1" eaLnBrk="1" hangingPunct="1"/>
            <a:r>
              <a:rPr lang="en-US" altLang="ko-KR" smtClean="0">
                <a:latin typeface="Symbol" pitchFamily="18" charset="2"/>
              </a:rPr>
              <a:t>D</a:t>
            </a:r>
            <a:r>
              <a:rPr lang="en-US" altLang="ko-KR" smtClean="0">
                <a:latin typeface="Times New Roman" pitchFamily="18" charset="0"/>
              </a:rPr>
              <a:t>S</a:t>
            </a:r>
            <a:r>
              <a:rPr lang="en-US" altLang="ko-KR" baseline="30000" smtClean="0">
                <a:latin typeface="Times New Roman" pitchFamily="18" charset="0"/>
              </a:rPr>
              <a:t>o</a:t>
            </a:r>
            <a:r>
              <a:rPr lang="en-US" altLang="ko-KR" baseline="-25000" smtClean="0">
                <a:latin typeface="Times New Roman" pitchFamily="18" charset="0"/>
              </a:rPr>
              <a:t>dehyd </a:t>
            </a:r>
            <a:r>
              <a:rPr lang="en-US" altLang="ko-KR" smtClean="0">
                <a:latin typeface="Times New Roman" pitchFamily="18" charset="0"/>
              </a:rPr>
              <a:t>is probably contributing most</a:t>
            </a:r>
            <a:r>
              <a:rPr lang="en-US" altLang="ko-KR" baseline="-25000" smtClean="0">
                <a:latin typeface="Times New Roman" pitchFamily="18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/>
            <a:r>
              <a:rPr lang="en-US" altLang="ko-KR" smtClean="0">
                <a:latin typeface="Times New Roman" pitchFamily="18" charset="0"/>
              </a:rPr>
              <a:t>4-10. Distribution of Complex Species as a Function of pH</a:t>
            </a:r>
          </a:p>
          <a:p>
            <a:pPr lvl="1" eaLnBrk="1" hangingPunct="1"/>
            <a:endParaRPr lang="en-US" altLang="ko-KR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Write down the association reactions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Express Kassoc in terms of species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Convert them into a function of pH</a:t>
            </a:r>
          </a:p>
          <a:p>
            <a:pPr lvl="1" eaLnBrk="1" hangingPunct="1"/>
            <a:endParaRPr lang="en-US" altLang="ko-KR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See p.113, Fig. 3.12</a:t>
            </a:r>
            <a:endParaRPr lang="en-US" altLang="ko-KR" baseline="30000" smtClean="0">
              <a:latin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63" name="Rectangle 7"/>
          <p:cNvSpPr>
            <a:spLocks noChangeArrowheads="1"/>
          </p:cNvSpPr>
          <p:nvPr/>
        </p:nvSpPr>
        <p:spPr bwMode="auto">
          <a:xfrm>
            <a:off x="2484438" y="620713"/>
            <a:ext cx="4032250" cy="4968875"/>
          </a:xfrm>
          <a:prstGeom prst="rec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pic>
        <p:nvPicPr>
          <p:cNvPr id="19462" name="Picture 6" descr="File:Metal-EDTA.png">
            <a:hlinkClick r:id="rId2"/>
          </p:cNvPr>
          <p:cNvPicPr>
            <a:picLocks noGrp="1" noChangeAspect="1" noChangeArrowheads="1"/>
          </p:cNvPicPr>
          <p:nvPr>
            <p:ph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2843213" y="981075"/>
            <a:ext cx="2927350" cy="4059238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9464" name="Rectangle 8"/>
          <p:cNvSpPr>
            <a:spLocks noChangeArrowheads="1"/>
          </p:cNvSpPr>
          <p:nvPr/>
        </p:nvSpPr>
        <p:spPr bwMode="auto">
          <a:xfrm>
            <a:off x="2089150" y="5597525"/>
            <a:ext cx="5357813" cy="869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bIns="0" anchor="ctr">
            <a:spAutoFit/>
          </a:bodyPr>
          <a:lstStyle/>
          <a:p>
            <a:pPr algn="ctr"/>
            <a:endParaRPr lang="ko-KR" altLang="en-US"/>
          </a:p>
          <a:p>
            <a:pPr algn="ctr"/>
            <a:r>
              <a:rPr lang="en-US" altLang="ko-KR"/>
              <a:t>Description: Chemical structure of </a:t>
            </a:r>
            <a:r>
              <a:rPr lang="en-US" altLang="ko-KR">
                <a:hlinkClick r:id="rId4" tooltip="w:EDTA"/>
              </a:rPr>
              <a:t>EDTA</a:t>
            </a:r>
            <a:r>
              <a:rPr lang="en-US" altLang="ko-KR"/>
              <a:t> </a:t>
            </a:r>
            <a:r>
              <a:rPr lang="en-US" altLang="ko-KR">
                <a:hlinkClick r:id="rId5" tooltip="w:chelate"/>
              </a:rPr>
              <a:t>chelate</a:t>
            </a:r>
            <a:endParaRPr lang="en-US" altLang="ko-KR"/>
          </a:p>
          <a:p>
            <a:pPr algn="ctr"/>
            <a:r>
              <a:rPr lang="en-US" altLang="ko-KR"/>
              <a:t>(from wikipedia.org)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/>
            <a:r>
              <a:rPr lang="en-US" altLang="ko-KR" smtClean="0">
                <a:latin typeface="Times New Roman" pitchFamily="18" charset="0"/>
              </a:rPr>
              <a:t>4-2. Significance of Complexes</a:t>
            </a:r>
          </a:p>
          <a:p>
            <a:pPr lvl="1" eaLnBrk="1" hangingPunct="1"/>
            <a:endParaRPr lang="en-US" altLang="ko-KR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Speciation of metals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Adsorption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Toxicity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Solubility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/>
            <a:r>
              <a:rPr lang="en-US" altLang="ko-KR" sz="2800" smtClean="0">
                <a:latin typeface="Times New Roman" pitchFamily="18" charset="0"/>
              </a:rPr>
              <a:t>4-3. Outer vs. Inner  Sphere Complexes</a:t>
            </a:r>
          </a:p>
          <a:p>
            <a:pPr lvl="1" eaLnBrk="1" hangingPunct="1"/>
            <a:r>
              <a:rPr lang="en-US" altLang="ko-KR" sz="2400" smtClean="0">
                <a:latin typeface="Times New Roman" pitchFamily="18" charset="0"/>
              </a:rPr>
              <a:t>Hydration (shell)</a:t>
            </a:r>
          </a:p>
          <a:p>
            <a:pPr lvl="1" eaLnBrk="1" hangingPunct="1"/>
            <a:endParaRPr lang="en-US" altLang="ko-KR" sz="2400" smtClean="0">
              <a:latin typeface="Times New Roman" pitchFamily="18" charset="0"/>
            </a:endParaRPr>
          </a:p>
          <a:p>
            <a:pPr lvl="1" eaLnBrk="1" hangingPunct="1"/>
            <a:endParaRPr lang="en-US" altLang="ko-KR" sz="2400" smtClean="0">
              <a:latin typeface="Times New Roman" pitchFamily="18" charset="0"/>
            </a:endParaRPr>
          </a:p>
          <a:p>
            <a:pPr lvl="1" eaLnBrk="1" hangingPunct="1"/>
            <a:endParaRPr lang="en-US" altLang="ko-KR" sz="2400" smtClean="0">
              <a:latin typeface="Times New Roman" pitchFamily="18" charset="0"/>
            </a:endParaRPr>
          </a:p>
          <a:p>
            <a:pPr lvl="1" eaLnBrk="1" hangingPunct="1"/>
            <a:endParaRPr lang="en-US" altLang="ko-KR" sz="2400" smtClean="0">
              <a:latin typeface="Times New Roman" pitchFamily="18" charset="0"/>
            </a:endParaRPr>
          </a:p>
          <a:p>
            <a:pPr lvl="1" eaLnBrk="1" hangingPunct="1"/>
            <a:endParaRPr lang="en-US" altLang="ko-KR" sz="2400" smtClean="0">
              <a:latin typeface="Times New Roman" pitchFamily="18" charset="0"/>
            </a:endParaRPr>
          </a:p>
          <a:p>
            <a:pPr lvl="1" eaLnBrk="1" hangingPunct="1"/>
            <a:endParaRPr lang="en-US" altLang="ko-KR" sz="2400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z="2400" smtClean="0">
                <a:latin typeface="Times New Roman" pitchFamily="18" charset="0"/>
              </a:rPr>
              <a:t>Outer sphere complex (ion pair):  ex) CaSO</a:t>
            </a:r>
            <a:r>
              <a:rPr lang="en-US" altLang="ko-KR" sz="2400" baseline="-25000" smtClean="0">
                <a:latin typeface="Times New Roman" pitchFamily="18" charset="0"/>
              </a:rPr>
              <a:t>4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Weak, electrostatic (depending on charges)</a:t>
            </a:r>
          </a:p>
          <a:p>
            <a:pPr lvl="1" eaLnBrk="1" hangingPunct="1"/>
            <a:r>
              <a:rPr lang="en-US" altLang="ko-KR" sz="2400" smtClean="0">
                <a:latin typeface="Times New Roman" pitchFamily="18" charset="0"/>
              </a:rPr>
              <a:t>Inner sphere coplex: ex) AgS-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Strong, covalency</a:t>
            </a:r>
          </a:p>
          <a:p>
            <a:pPr lvl="1" eaLnBrk="1" hangingPunct="1"/>
            <a:r>
              <a:rPr lang="en-US" altLang="ko-KR" sz="2400" smtClean="0">
                <a:latin typeface="Times New Roman" pitchFamily="18" charset="0"/>
              </a:rPr>
              <a:t>Most complexes are in between</a:t>
            </a:r>
          </a:p>
        </p:txBody>
      </p:sp>
      <p:pic>
        <p:nvPicPr>
          <p:cNvPr id="6149" name="Picture 5" descr="HydrIons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47813" y="1628775"/>
            <a:ext cx="4537075" cy="25574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/>
            <a:r>
              <a:rPr lang="en-US" altLang="ko-KR" smtClean="0">
                <a:latin typeface="Times New Roman" pitchFamily="18" charset="0"/>
              </a:rPr>
              <a:t>4-4. Geometry of Common Inorganic Ligands </a:t>
            </a:r>
          </a:p>
          <a:p>
            <a:pPr lvl="1" eaLnBrk="1" hangingPunct="1"/>
            <a:endParaRPr lang="en-US" altLang="ko-KR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All depends on the radius ratio (p.89)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Plan triangular triangle (NO</a:t>
            </a:r>
            <a:r>
              <a:rPr lang="en-US" altLang="ko-KR" baseline="-25000" smtClean="0">
                <a:latin typeface="Times New Roman" pitchFamily="18" charset="0"/>
              </a:rPr>
              <a:t>3</a:t>
            </a:r>
            <a:r>
              <a:rPr lang="en-US" altLang="ko-KR" baseline="30000" smtClean="0">
                <a:latin typeface="Times New Roman" pitchFamily="18" charset="0"/>
              </a:rPr>
              <a:t>-</a:t>
            </a:r>
            <a:r>
              <a:rPr lang="en-US" altLang="ko-KR" smtClean="0">
                <a:latin typeface="Times New Roman" pitchFamily="18" charset="0"/>
              </a:rPr>
              <a:t>, CO</a:t>
            </a:r>
            <a:r>
              <a:rPr lang="en-US" altLang="ko-KR" baseline="-25000" smtClean="0">
                <a:latin typeface="Times New Roman" pitchFamily="18" charset="0"/>
              </a:rPr>
              <a:t>3</a:t>
            </a:r>
            <a:r>
              <a:rPr lang="en-US" altLang="ko-KR" baseline="30000" smtClean="0">
                <a:latin typeface="Times New Roman" pitchFamily="18" charset="0"/>
              </a:rPr>
              <a:t>-</a:t>
            </a:r>
            <a:r>
              <a:rPr lang="en-US" altLang="ko-KR" smtClean="0">
                <a:latin typeface="Times New Roman" pitchFamily="18" charset="0"/>
              </a:rPr>
              <a:t>, BO</a:t>
            </a:r>
            <a:r>
              <a:rPr lang="en-US" altLang="ko-KR" baseline="-25000" smtClean="0">
                <a:latin typeface="Times New Roman" pitchFamily="18" charset="0"/>
              </a:rPr>
              <a:t>3</a:t>
            </a:r>
            <a:r>
              <a:rPr lang="en-US" altLang="ko-KR" baseline="30000" smtClean="0">
                <a:latin typeface="Times New Roman" pitchFamily="18" charset="0"/>
              </a:rPr>
              <a:t>-</a:t>
            </a:r>
            <a:r>
              <a:rPr lang="en-US" altLang="ko-KR" smtClean="0">
                <a:latin typeface="Times New Roman" pitchFamily="18" charset="0"/>
              </a:rPr>
              <a:t>)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Regular trigonal low pyramidal (PO</a:t>
            </a:r>
            <a:r>
              <a:rPr lang="en-US" altLang="ko-KR" baseline="-25000" smtClean="0">
                <a:latin typeface="Times New Roman" pitchFamily="18" charset="0"/>
              </a:rPr>
              <a:t>3</a:t>
            </a:r>
            <a:r>
              <a:rPr lang="en-US" altLang="ko-KR" baseline="30000" smtClean="0">
                <a:latin typeface="Times New Roman" pitchFamily="18" charset="0"/>
              </a:rPr>
              <a:t>3-</a:t>
            </a:r>
            <a:r>
              <a:rPr lang="en-US" altLang="ko-KR" smtClean="0">
                <a:latin typeface="Times New Roman" pitchFamily="18" charset="0"/>
              </a:rPr>
              <a:t>, AsO</a:t>
            </a:r>
            <a:r>
              <a:rPr lang="en-US" altLang="ko-KR" baseline="-25000" smtClean="0">
                <a:latin typeface="Times New Roman" pitchFamily="18" charset="0"/>
              </a:rPr>
              <a:t>3</a:t>
            </a:r>
            <a:r>
              <a:rPr lang="en-US" altLang="ko-KR" baseline="30000" smtClean="0">
                <a:latin typeface="Times New Roman" pitchFamily="18" charset="0"/>
              </a:rPr>
              <a:t>3-</a:t>
            </a:r>
            <a:r>
              <a:rPr lang="en-US" altLang="ko-KR" smtClean="0">
                <a:latin typeface="Times New Roman" pitchFamily="18" charset="0"/>
              </a:rPr>
              <a:t> )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Regular tetrahedron (PO</a:t>
            </a:r>
            <a:r>
              <a:rPr lang="en-US" altLang="ko-KR" baseline="-25000" smtClean="0">
                <a:latin typeface="Times New Roman" pitchFamily="18" charset="0"/>
              </a:rPr>
              <a:t>4</a:t>
            </a:r>
            <a:r>
              <a:rPr lang="en-US" altLang="ko-KR" baseline="30000" smtClean="0">
                <a:latin typeface="Times New Roman" pitchFamily="18" charset="0"/>
              </a:rPr>
              <a:t>3-</a:t>
            </a:r>
            <a:r>
              <a:rPr lang="en-US" altLang="ko-KR" smtClean="0">
                <a:latin typeface="Times New Roman" pitchFamily="18" charset="0"/>
              </a:rPr>
              <a:t>, SO</a:t>
            </a:r>
            <a:r>
              <a:rPr lang="en-US" altLang="ko-KR" baseline="-25000" smtClean="0">
                <a:latin typeface="Times New Roman" pitchFamily="18" charset="0"/>
              </a:rPr>
              <a:t>4</a:t>
            </a:r>
            <a:r>
              <a:rPr lang="en-US" altLang="ko-KR" baseline="30000" smtClean="0">
                <a:latin typeface="Times New Roman" pitchFamily="18" charset="0"/>
              </a:rPr>
              <a:t>2-</a:t>
            </a:r>
            <a:r>
              <a:rPr lang="en-US" altLang="ko-KR" smtClean="0">
                <a:latin typeface="Times New Roman" pitchFamily="18" charset="0"/>
              </a:rPr>
              <a:t>, CrO</a:t>
            </a:r>
            <a:r>
              <a:rPr lang="en-US" altLang="ko-KR" baseline="-25000" smtClean="0">
                <a:latin typeface="Times New Roman" pitchFamily="18" charset="0"/>
              </a:rPr>
              <a:t>4</a:t>
            </a:r>
            <a:r>
              <a:rPr lang="en-US" altLang="ko-KR" baseline="30000" smtClean="0">
                <a:latin typeface="Times New Roman" pitchFamily="18" charset="0"/>
              </a:rPr>
              <a:t>3-</a:t>
            </a:r>
            <a:r>
              <a:rPr lang="en-US" altLang="ko-KR" smtClean="0">
                <a:latin typeface="Times New Roman" pitchFamily="18" charset="0"/>
              </a:rPr>
              <a:t> )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Distorted tetrahedron (MoO</a:t>
            </a:r>
            <a:r>
              <a:rPr lang="en-US" altLang="ko-KR" baseline="-25000" smtClean="0">
                <a:latin typeface="Times New Roman" pitchFamily="18" charset="0"/>
              </a:rPr>
              <a:t>4</a:t>
            </a:r>
            <a:r>
              <a:rPr lang="en-US" altLang="ko-KR" baseline="30000" smtClean="0">
                <a:latin typeface="Times New Roman" pitchFamily="18" charset="0"/>
              </a:rPr>
              <a:t>2-</a:t>
            </a:r>
            <a:r>
              <a:rPr lang="en-US" altLang="ko-KR" smtClean="0">
                <a:latin typeface="Times New Roman" pitchFamily="18" charset="0"/>
              </a:rPr>
              <a:t>) 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Spherical (halogens)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Dumbel shape (UO</a:t>
            </a:r>
            <a:r>
              <a:rPr lang="en-US" altLang="ko-KR" baseline="-25000" smtClean="0">
                <a:latin typeface="Times New Roman" pitchFamily="18" charset="0"/>
              </a:rPr>
              <a:t>2</a:t>
            </a:r>
            <a:r>
              <a:rPr lang="en-US" altLang="ko-KR" baseline="30000" smtClean="0">
                <a:latin typeface="Times New Roman" pitchFamily="18" charset="0"/>
              </a:rPr>
              <a:t>2-</a:t>
            </a:r>
            <a:r>
              <a:rPr lang="en-US" altLang="ko-KR" smtClean="0">
                <a:latin typeface="Times New Roman" pitchFamily="18" charset="0"/>
              </a:rPr>
              <a:t> )</a:t>
            </a:r>
          </a:p>
          <a:p>
            <a:pPr lvl="1" eaLnBrk="1" hangingPunct="1"/>
            <a:endParaRPr lang="en-US" altLang="ko-KR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See page 89 &amp; 90 tables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/>
            <a:r>
              <a:rPr lang="en-US" altLang="ko-KR" smtClean="0">
                <a:latin typeface="Times New Roman" pitchFamily="18" charset="0"/>
              </a:rPr>
              <a:t>4-5. Complexation Mass Balance &amp; Equilibria</a:t>
            </a:r>
            <a:r>
              <a:rPr lang="ko-KR" altLang="en-US" smtClean="0">
                <a:latin typeface="Times New Roman" pitchFamily="18" charset="0"/>
              </a:rPr>
              <a:t> </a:t>
            </a:r>
          </a:p>
          <a:p>
            <a:pPr lvl="1" eaLnBrk="1" hangingPunct="1"/>
            <a:endParaRPr lang="en-US" altLang="ko-KR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Extent of complex formation (average ligand number)</a:t>
            </a:r>
          </a:p>
          <a:p>
            <a:pPr lvl="2" eaLnBrk="1" hangingPunct="1"/>
            <a:r>
              <a:rPr lang="en-US" altLang="ko-KR" smtClean="0">
                <a:latin typeface="Times New Roman" pitchFamily="18" charset="0"/>
              </a:rPr>
              <a:t>P. 90, eqn (3.17)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Stepwise formation constant</a:t>
            </a:r>
          </a:p>
          <a:p>
            <a:pPr lvl="2" eaLnBrk="1" hangingPunct="1"/>
            <a:r>
              <a:rPr lang="en-US" altLang="ko-KR" smtClean="0">
                <a:latin typeface="Times New Roman" pitchFamily="18" charset="0"/>
              </a:rPr>
              <a:t>P. 92, eqn (3.18)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Cumulative formation constant</a:t>
            </a:r>
          </a:p>
          <a:p>
            <a:pPr lvl="2" eaLnBrk="1" hangingPunct="1"/>
            <a:r>
              <a:rPr lang="en-US" altLang="ko-KR" smtClean="0">
                <a:latin typeface="Times New Roman" pitchFamily="18" charset="0"/>
              </a:rPr>
              <a:t>P.92, eqn (3.21)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/>
            <a:r>
              <a:rPr lang="en-US" altLang="ko-KR" smtClean="0">
                <a:latin typeface="Times New Roman" pitchFamily="18" charset="0"/>
              </a:rPr>
              <a:t>4-6. Hydrolysis of Cations in Water and Ionic Potential</a:t>
            </a:r>
          </a:p>
          <a:p>
            <a:pPr lvl="1" eaLnBrk="1" hangingPunct="1"/>
            <a:endParaRPr lang="en-US" altLang="ko-KR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Hydrolysis?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Ionic potential?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How these two factors affect the behavior of the dissolved ions in water?</a:t>
            </a:r>
          </a:p>
          <a:p>
            <a:pPr lvl="1" eaLnBrk="1" hangingPunct="1"/>
            <a:endParaRPr lang="en-US" altLang="ko-KR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See p.98, Fig. 3.4; p.99, Table 3.3.;  p.100, Fig. 3.5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/>
            <a:r>
              <a:rPr lang="en-US" altLang="ko-KR" smtClean="0">
                <a:latin typeface="Times New Roman" pitchFamily="18" charset="0"/>
              </a:rPr>
              <a:t>4-7. Electronegativities &amp; the Stability of Inner-Sphere Complexes</a:t>
            </a:r>
            <a:endParaRPr lang="ko-KR" altLang="en-US" smtClean="0">
              <a:latin typeface="Times New Roman" pitchFamily="18" charset="0"/>
            </a:endParaRPr>
          </a:p>
          <a:p>
            <a:pPr lvl="1" eaLnBrk="1" hangingPunct="1"/>
            <a:endParaRPr lang="en-US" altLang="ko-KR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What is EN? (p.101, Tanle 3.4)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How does EN controls bonding character ?</a:t>
            </a:r>
          </a:p>
          <a:p>
            <a:pPr lvl="1" eaLnBrk="1" hangingPunct="1"/>
            <a:r>
              <a:rPr lang="en-US" altLang="ko-KR" smtClean="0">
                <a:latin typeface="Times New Roman" pitchFamily="18" charset="0"/>
              </a:rPr>
              <a:t>Conseq., the stabilities of complexes? (p.102, Fig. 3.6)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468313" y="549275"/>
            <a:ext cx="8567737" cy="5759450"/>
          </a:xfrm>
        </p:spPr>
        <p:txBody>
          <a:bodyPr/>
          <a:lstStyle/>
          <a:p>
            <a:pPr eaLnBrk="1" hangingPunct="1"/>
            <a:r>
              <a:rPr lang="en-US" altLang="ko-KR" sz="2800" smtClean="0">
                <a:latin typeface="Times New Roman" pitchFamily="18" charset="0"/>
              </a:rPr>
              <a:t>4-8. Schwarzenbach’s &amp; Pearson’s Classification of Acids &amp; Bases (forming Complexes)</a:t>
            </a:r>
          </a:p>
          <a:p>
            <a:pPr lvl="1" eaLnBrk="1" hangingPunct="1"/>
            <a:endParaRPr lang="en-US" altLang="ko-KR" sz="2400" smtClean="0">
              <a:latin typeface="Times New Roman" pitchFamily="18" charset="0"/>
            </a:endParaRPr>
          </a:p>
          <a:p>
            <a:pPr lvl="1" eaLnBrk="1" hangingPunct="1"/>
            <a:r>
              <a:rPr lang="en-US" altLang="ko-KR" sz="2400" smtClean="0">
                <a:latin typeface="Times New Roman" pitchFamily="18" charset="0"/>
              </a:rPr>
              <a:t>Schwarzenbach’s classes A, B, &amp; C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A: Those of noble gas configuration (p.103, bottom table)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B: Those of Ni</a:t>
            </a:r>
            <a:r>
              <a:rPr lang="en-US" altLang="ko-KR" sz="2000" baseline="30000" smtClean="0">
                <a:latin typeface="Times New Roman" pitchFamily="18" charset="0"/>
              </a:rPr>
              <a:t>o</a:t>
            </a:r>
            <a:r>
              <a:rPr lang="en-US" altLang="ko-KR" sz="2000" smtClean="0">
                <a:latin typeface="Times New Roman" pitchFamily="18" charset="0"/>
              </a:rPr>
              <a:t>, Pd</a:t>
            </a:r>
            <a:r>
              <a:rPr lang="en-US" altLang="ko-KR" sz="2000" baseline="30000" smtClean="0">
                <a:latin typeface="Times New Roman" pitchFamily="18" charset="0"/>
              </a:rPr>
              <a:t>o</a:t>
            </a:r>
            <a:r>
              <a:rPr lang="en-US" altLang="ko-KR" sz="2000" smtClean="0">
                <a:latin typeface="Times New Roman" pitchFamily="18" charset="0"/>
              </a:rPr>
              <a:t>, Pt</a:t>
            </a:r>
            <a:r>
              <a:rPr lang="en-US" altLang="ko-KR" sz="2000" baseline="30000" smtClean="0">
                <a:latin typeface="Times New Roman" pitchFamily="18" charset="0"/>
              </a:rPr>
              <a:t>o</a:t>
            </a:r>
            <a:r>
              <a:rPr lang="en-US" altLang="ko-KR" sz="2000" smtClean="0">
                <a:latin typeface="Times New Roman" pitchFamily="18" charset="0"/>
              </a:rPr>
              <a:t> electron config.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C: Transient metals</a:t>
            </a:r>
          </a:p>
          <a:p>
            <a:pPr lvl="1" eaLnBrk="1" hangingPunct="1"/>
            <a:r>
              <a:rPr lang="en-US" altLang="ko-KR" sz="2400" smtClean="0">
                <a:latin typeface="Times New Roman" pitchFamily="18" charset="0"/>
              </a:rPr>
              <a:t>Pearson’s hard &amp; soft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Hard: Rigid &amp; nondeformable elctron cloud, tend to form ionic bonding</a:t>
            </a:r>
          </a:p>
          <a:p>
            <a:pPr lvl="2" eaLnBrk="1" hangingPunct="1"/>
            <a:r>
              <a:rPr lang="en-US" altLang="ko-KR" sz="2000" smtClean="0">
                <a:latin typeface="Times New Roman" pitchFamily="18" charset="0"/>
              </a:rPr>
              <a:t>Soft: Deformable &amp; polarizable electron cloud, tend to form (more) covalent bonding</a:t>
            </a:r>
          </a:p>
          <a:p>
            <a:pPr lvl="1" eaLnBrk="1" hangingPunct="1"/>
            <a:r>
              <a:rPr lang="en-US" altLang="ko-KR" sz="2400" smtClean="0">
                <a:latin typeface="Times New Roman" pitchFamily="18" charset="0"/>
              </a:rPr>
              <a:t>See p.104, Table 3.5; p.105, Fig. 3.7; p.106, Fig. 3.8; p.108, Fig. 3.9.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흐름">
  <a:themeElements>
    <a:clrScheme name="흐름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흐름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흐름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흐름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337</TotalTime>
  <Words>509</Words>
  <Application>Microsoft Office PowerPoint</Application>
  <PresentationFormat>화면 슬라이드 쇼(4:3)</PresentationFormat>
  <Paragraphs>88</Paragraphs>
  <Slides>11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11</vt:i4>
      </vt:variant>
    </vt:vector>
  </HeadingPairs>
  <TitlesOfParts>
    <vt:vector size="18" baseType="lpstr">
      <vt:lpstr>굴림</vt:lpstr>
      <vt:lpstr>Arial</vt:lpstr>
      <vt:lpstr>Wingdings</vt:lpstr>
      <vt:lpstr>맑은 고딕</vt:lpstr>
      <vt:lpstr>Times New Roman</vt:lpstr>
      <vt:lpstr>Symbol</vt:lpstr>
      <vt:lpstr>흐름</vt:lpstr>
      <vt:lpstr>Ch. 4. AQUEOUS COMPLEXES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KWNU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Ch. 3. KINETIC VS. EQUILIBRIUM MODELING</dc:title>
  <dc:creator>JYU</dc:creator>
  <cp:lastModifiedBy>jyy</cp:lastModifiedBy>
  <cp:revision>9</cp:revision>
  <dcterms:created xsi:type="dcterms:W3CDTF">2011-10-08T11:25:43Z</dcterms:created>
  <dcterms:modified xsi:type="dcterms:W3CDTF">2014-03-14T04:18:53Z</dcterms:modified>
</cp:coreProperties>
</file>

<file path=docProps/thumbnail.jpeg>
</file>